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30"/>
    <a:srgbClr val="A9D18E"/>
    <a:srgbClr val="78B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3"/>
    <p:restoredTop sz="96197"/>
  </p:normalViewPr>
  <p:slideViewPr>
    <p:cSldViewPr snapToGrid="0" showGuides="1"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thside AV Room" userId="15801df454faf552" providerId="LiveId" clId="{A9014131-70B2-49B4-86EC-B401D299FBE8}"/>
    <pc:docChg chg="delSld">
      <pc:chgData name="Southside AV Room" userId="15801df454faf552" providerId="LiveId" clId="{A9014131-70B2-49B4-86EC-B401D299FBE8}" dt="2024-02-16T21:47:55.749" v="1" actId="47"/>
      <pc:docMkLst>
        <pc:docMk/>
      </pc:docMkLst>
      <pc:sldChg chg="del">
        <pc:chgData name="Southside AV Room" userId="15801df454faf552" providerId="LiveId" clId="{A9014131-70B2-49B4-86EC-B401D299FBE8}" dt="2024-02-16T21:47:52.093" v="0" actId="47"/>
        <pc:sldMkLst>
          <pc:docMk/>
          <pc:sldMk cId="2236460530" sldId="256"/>
        </pc:sldMkLst>
      </pc:sldChg>
      <pc:sldChg chg="del">
        <pc:chgData name="Southside AV Room" userId="15801df454faf552" providerId="LiveId" clId="{A9014131-70B2-49B4-86EC-B401D299FBE8}" dt="2024-02-16T21:47:55.749" v="1" actId="47"/>
        <pc:sldMkLst>
          <pc:docMk/>
          <pc:sldMk cId="4144736766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3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0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0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6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1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3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0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EF4CA-DBB5-A74A-A4C1-953E96288AA8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42086-ADBD-5D4C-B97E-6E799480F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4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men in front of a building&#10;&#10;Description automatically generated">
            <a:extLst>
              <a:ext uri="{FF2B5EF4-FFF2-40B4-BE49-F238E27FC236}">
                <a16:creationId xmlns:a16="http://schemas.microsoft.com/office/drawing/2014/main" id="{6108BD71-3D0B-B688-A987-EEC81192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" y="422910"/>
            <a:ext cx="8275320" cy="3954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6B563D-C616-07CD-C9B1-74841672C554}"/>
              </a:ext>
            </a:extLst>
          </p:cNvPr>
          <p:cNvSpPr/>
          <p:nvPr/>
        </p:nvSpPr>
        <p:spPr>
          <a:xfrm>
            <a:off x="342900" y="331470"/>
            <a:ext cx="8481060" cy="620649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C7AAD2-0C73-9F60-8E96-6E9D9C4A43C6}"/>
              </a:ext>
            </a:extLst>
          </p:cNvPr>
          <p:cNvSpPr/>
          <p:nvPr/>
        </p:nvSpPr>
        <p:spPr>
          <a:xfrm>
            <a:off x="2205990" y="4274819"/>
            <a:ext cx="6515100" cy="1697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B1833F-B612-D389-DBEB-083C38A81E13}"/>
              </a:ext>
            </a:extLst>
          </p:cNvPr>
          <p:cNvSpPr/>
          <p:nvPr/>
        </p:nvSpPr>
        <p:spPr>
          <a:xfrm>
            <a:off x="445770" y="4274819"/>
            <a:ext cx="1897380" cy="2032733"/>
          </a:xfrm>
          <a:prstGeom prst="rect">
            <a:avLst/>
          </a:prstGeom>
          <a:solidFill>
            <a:srgbClr val="78B18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F51E3D-7518-C168-F84E-C72A8B5027B4}"/>
              </a:ext>
            </a:extLst>
          </p:cNvPr>
          <p:cNvSpPr/>
          <p:nvPr/>
        </p:nvSpPr>
        <p:spPr>
          <a:xfrm>
            <a:off x="2306003" y="4351704"/>
            <a:ext cx="12522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Stone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97C6E6-FD07-48BF-3F6A-03862AB94D7F}"/>
              </a:ext>
            </a:extLst>
          </p:cNvPr>
          <p:cNvSpPr/>
          <p:nvPr/>
        </p:nvSpPr>
        <p:spPr>
          <a:xfrm>
            <a:off x="3399339" y="4351704"/>
            <a:ext cx="1834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Campbell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FDEE78-1C03-2FDB-AF3E-BFD911DB8975}"/>
              </a:ext>
            </a:extLst>
          </p:cNvPr>
          <p:cNvSpPr/>
          <p:nvPr/>
        </p:nvSpPr>
        <p:spPr>
          <a:xfrm>
            <a:off x="5100262" y="4351915"/>
            <a:ext cx="11304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Scott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AE468C-4987-B932-FED0-E6A3BD107E8F}"/>
              </a:ext>
            </a:extLst>
          </p:cNvPr>
          <p:cNvSpPr/>
          <p:nvPr/>
        </p:nvSpPr>
        <p:spPr>
          <a:xfrm>
            <a:off x="6075333" y="4351703"/>
            <a:ext cx="14510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O’Kelly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B9E96-9181-7980-269B-60BA5B6D620B}"/>
              </a:ext>
            </a:extLst>
          </p:cNvPr>
          <p:cNvSpPr/>
          <p:nvPr/>
        </p:nvSpPr>
        <p:spPr>
          <a:xfrm>
            <a:off x="7348458" y="4369595"/>
            <a:ext cx="14526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Mulkey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E09FD6-AC5E-3E58-D729-0C49B212A3C1}"/>
              </a:ext>
            </a:extLst>
          </p:cNvPr>
          <p:cNvCxnSpPr/>
          <p:nvPr/>
        </p:nvCxnSpPr>
        <p:spPr>
          <a:xfrm>
            <a:off x="445770" y="5292762"/>
            <a:ext cx="8275320" cy="0"/>
          </a:xfrm>
          <a:prstGeom prst="line">
            <a:avLst/>
          </a:prstGeom>
          <a:ln w="38100">
            <a:solidFill>
              <a:srgbClr val="78B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ECECFB-EC9B-56C7-49D4-70DA3FCA4208}"/>
              </a:ext>
            </a:extLst>
          </p:cNvPr>
          <p:cNvCxnSpPr/>
          <p:nvPr/>
        </p:nvCxnSpPr>
        <p:spPr>
          <a:xfrm>
            <a:off x="445770" y="5617285"/>
            <a:ext cx="8275320" cy="0"/>
          </a:xfrm>
          <a:prstGeom prst="line">
            <a:avLst/>
          </a:prstGeom>
          <a:ln w="38100">
            <a:solidFill>
              <a:srgbClr val="78B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C1CE46-0478-B9F1-6862-008A95FE1836}"/>
              </a:ext>
            </a:extLst>
          </p:cNvPr>
          <p:cNvCxnSpPr>
            <a:cxnSpLocks/>
          </p:cNvCxnSpPr>
          <p:nvPr/>
        </p:nvCxnSpPr>
        <p:spPr>
          <a:xfrm>
            <a:off x="445770" y="5972287"/>
            <a:ext cx="8275320" cy="0"/>
          </a:xfrm>
          <a:prstGeom prst="line">
            <a:avLst/>
          </a:prstGeom>
          <a:ln w="38100">
            <a:solidFill>
              <a:srgbClr val="78B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909719-028C-1FC6-76C0-81BDC287BA12}"/>
              </a:ext>
            </a:extLst>
          </p:cNvPr>
          <p:cNvCxnSpPr>
            <a:cxnSpLocks/>
          </p:cNvCxnSpPr>
          <p:nvPr/>
        </p:nvCxnSpPr>
        <p:spPr>
          <a:xfrm>
            <a:off x="445770" y="6307567"/>
            <a:ext cx="8252460" cy="0"/>
          </a:xfrm>
          <a:prstGeom prst="line">
            <a:avLst/>
          </a:prstGeom>
          <a:ln w="38100">
            <a:solidFill>
              <a:srgbClr val="78B1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7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itting in a circle with a group of people&#10;&#10;Description automatically generated">
            <a:extLst>
              <a:ext uri="{FF2B5EF4-FFF2-40B4-BE49-F238E27FC236}">
                <a16:creationId xmlns:a16="http://schemas.microsoft.com/office/drawing/2014/main" id="{918798A9-AE03-0ADB-A163-DBDDF7E6E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172"/>
          <a:stretch/>
        </p:blipFill>
        <p:spPr>
          <a:xfrm>
            <a:off x="20" y="10"/>
            <a:ext cx="9143980" cy="446597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7036903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D716A-70EA-3F3B-B42D-3471D89A9CD6}"/>
              </a:ext>
            </a:extLst>
          </p:cNvPr>
          <p:cNvSpPr/>
          <p:nvPr/>
        </p:nvSpPr>
        <p:spPr>
          <a:xfrm>
            <a:off x="433247" y="3968086"/>
            <a:ext cx="6170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Promise from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76CA59-A590-A302-FB56-376FE2D0E82A}"/>
              </a:ext>
            </a:extLst>
          </p:cNvPr>
          <p:cNvSpPr txBox="1"/>
          <p:nvPr/>
        </p:nvSpPr>
        <p:spPr>
          <a:xfrm>
            <a:off x="124187" y="5028811"/>
            <a:ext cx="8895626" cy="1569660"/>
          </a:xfrm>
          <a:prstGeom prst="rect">
            <a:avLst/>
          </a:prstGeom>
          <a:solidFill>
            <a:srgbClr val="A9D18E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I also say to you that you are Peter, and on this rock I will build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My church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 the gates of Hades shall not prevail against it.</a:t>
            </a:r>
          </a:p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Matthew 16:18</a:t>
            </a:r>
          </a:p>
        </p:txBody>
      </p:sp>
    </p:spTree>
    <p:extLst>
      <p:ext uri="{BB962C8B-B14F-4D97-AF65-F5344CB8AC3E}">
        <p14:creationId xmlns:p14="http://schemas.microsoft.com/office/powerpoint/2010/main" val="39598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oup of candles lit in a row&#10;&#10;Description automatically generated">
            <a:extLst>
              <a:ext uri="{FF2B5EF4-FFF2-40B4-BE49-F238E27FC236}">
                <a16:creationId xmlns:a16="http://schemas.microsoft.com/office/drawing/2014/main" id="{1DBA9B0F-DFF4-0A5F-4008-CB002BDF2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6" r="959"/>
          <a:stretch/>
        </p:blipFill>
        <p:spPr>
          <a:xfrm>
            <a:off x="3044476" y="-21515"/>
            <a:ext cx="6007002" cy="47434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051478" y="0"/>
            <a:ext cx="92522" cy="6858000"/>
            <a:chOff x="12068638" y="0"/>
            <a:chExt cx="123362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EA263DF-128A-D7E7-2158-330F5A4409DA}"/>
              </a:ext>
            </a:extLst>
          </p:cNvPr>
          <p:cNvSpPr txBox="1"/>
          <p:nvPr/>
        </p:nvSpPr>
        <p:spPr>
          <a:xfrm>
            <a:off x="3044476" y="4721935"/>
            <a:ext cx="6007002" cy="2092881"/>
          </a:xfrm>
          <a:prstGeom prst="rect">
            <a:avLst/>
          </a:prstGeom>
          <a:solidFill>
            <a:srgbClr val="FFD330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Lord’s church existed in the 1st Century, Matt 16:18; Ac 2:46.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local churches were established &amp; functioning at that time, Ac 14:23; Phil 1:1; Rom 16:16; 1 Cor 16:1-2.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0E9E91-9D16-8A80-175E-A4F2C7EC4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21935"/>
            <a:ext cx="3044475" cy="209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B85607-D63E-7491-4E02-D82380CB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44476" cy="202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4F3F097-AA73-DCD1-0090-32CCF482AD2D}"/>
              </a:ext>
            </a:extLst>
          </p:cNvPr>
          <p:cNvSpPr/>
          <p:nvPr/>
        </p:nvSpPr>
        <p:spPr>
          <a:xfrm>
            <a:off x="0" y="2050109"/>
            <a:ext cx="30444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wrecked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2C6639-CFCF-4BA5-E177-CD65DD4727C3}"/>
              </a:ext>
            </a:extLst>
          </p:cNvPr>
          <p:cNvSpPr/>
          <p:nvPr/>
        </p:nvSpPr>
        <p:spPr>
          <a:xfrm>
            <a:off x="-5259" y="3408435"/>
            <a:ext cx="30444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was restored?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F4532B-956E-5865-009E-884F74A6AA06}"/>
              </a:ext>
            </a:extLst>
          </p:cNvPr>
          <p:cNvCxnSpPr/>
          <p:nvPr/>
        </p:nvCxnSpPr>
        <p:spPr>
          <a:xfrm>
            <a:off x="0" y="3408435"/>
            <a:ext cx="3039217" cy="20565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rusty car parked in a dirt lot&#10;&#10;Description automatically generated">
            <a:extLst>
              <a:ext uri="{FF2B5EF4-FFF2-40B4-BE49-F238E27FC236}">
                <a16:creationId xmlns:a16="http://schemas.microsoft.com/office/drawing/2014/main" id="{8953CF44-72FC-4246-5E60-6A6F85029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53"/>
          <a:stretch/>
        </p:blipFill>
        <p:spPr>
          <a:xfrm>
            <a:off x="-4941" y="10"/>
            <a:ext cx="9148941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564C6F-7327-55F9-1EA7-485E646A1B5F}"/>
              </a:ext>
            </a:extLst>
          </p:cNvPr>
          <p:cNvSpPr/>
          <p:nvPr/>
        </p:nvSpPr>
        <p:spPr>
          <a:xfrm>
            <a:off x="4596217" y="5592425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20912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black car parked in front of a white wall&#10;&#10;Description automatically generated">
            <a:extLst>
              <a:ext uri="{FF2B5EF4-FFF2-40B4-BE49-F238E27FC236}">
                <a16:creationId xmlns:a16="http://schemas.microsoft.com/office/drawing/2014/main" id="{2430DB27-236D-569A-13C4-BC33A9886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1713"/>
          </a:xfrm>
          <a:prstGeom prst="rect">
            <a:avLst/>
          </a:prstGeom>
        </p:spPr>
      </p:pic>
      <p:pic>
        <p:nvPicPr>
          <p:cNvPr id="5" name="Content Placeholder 4" descr="A black car parked in front of a white wall&#10;&#10;Description automatically generated">
            <a:extLst>
              <a:ext uri="{FF2B5EF4-FFF2-40B4-BE49-F238E27FC236}">
                <a16:creationId xmlns:a16="http://schemas.microsoft.com/office/drawing/2014/main" id="{C3AD5363-D2BC-E657-5F9B-262B7CCBC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5809"/>
            <a:ext cx="9144000" cy="6081713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9E9A06-C41C-34AE-3705-6D74207C183C}"/>
              </a:ext>
            </a:extLst>
          </p:cNvPr>
          <p:cNvSpPr/>
          <p:nvPr/>
        </p:nvSpPr>
        <p:spPr>
          <a:xfrm>
            <a:off x="4447627" y="304144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37637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wooden chest with a lock&#10;&#10;Description automatically generated">
            <a:extLst>
              <a:ext uri="{FF2B5EF4-FFF2-40B4-BE49-F238E27FC236}">
                <a16:creationId xmlns:a16="http://schemas.microsoft.com/office/drawing/2014/main" id="{70D07CF8-4BF1-B44F-C938-2D88162D45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4"/>
          <a:stretch/>
        </p:blipFill>
        <p:spPr>
          <a:xfrm>
            <a:off x="0" y="-1"/>
            <a:ext cx="9141714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718C10-7ABC-F740-7240-BFEEB6C68289}"/>
              </a:ext>
            </a:extLst>
          </p:cNvPr>
          <p:cNvSpPr/>
          <p:nvPr/>
        </p:nvSpPr>
        <p:spPr>
          <a:xfrm>
            <a:off x="4570856" y="5934670"/>
            <a:ext cx="4547783" cy="92333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RESTORATION</a:t>
            </a:r>
          </a:p>
        </p:txBody>
      </p:sp>
    </p:spTree>
    <p:extLst>
      <p:ext uri="{BB962C8B-B14F-4D97-AF65-F5344CB8AC3E}">
        <p14:creationId xmlns:p14="http://schemas.microsoft.com/office/powerpoint/2010/main" val="33302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7C77032-C865-6057-7D7A-E2743CFA2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8855" y="871146"/>
            <a:ext cx="552704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blue and white logo&#10;&#10;Description automatically generated">
            <a:extLst>
              <a:ext uri="{FF2B5EF4-FFF2-40B4-BE49-F238E27FC236}">
                <a16:creationId xmlns:a16="http://schemas.microsoft.com/office/drawing/2014/main" id="{275F1D84-36C6-D3BC-F554-78F8CF544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2"/>
          <a:stretch/>
        </p:blipFill>
        <p:spPr>
          <a:xfrm>
            <a:off x="20" y="3195484"/>
            <a:ext cx="9143980" cy="36625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092B6B-C0B2-F5CB-5DE2-D7404219EC6B}"/>
              </a:ext>
            </a:extLst>
          </p:cNvPr>
          <p:cNvSpPr/>
          <p:nvPr/>
        </p:nvSpPr>
        <p:spPr>
          <a:xfrm>
            <a:off x="1254806" y="1606407"/>
            <a:ext cx="115185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Baptism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FC6F8F-65F9-F584-414F-52C9F3A62CAB}"/>
              </a:ext>
            </a:extLst>
          </p:cNvPr>
          <p:cNvSpPr/>
          <p:nvPr/>
        </p:nvSpPr>
        <p:spPr>
          <a:xfrm>
            <a:off x="2914741" y="1384299"/>
            <a:ext cx="88389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Name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EB1EED-CE49-1AB7-8406-1E4EAF77A6F0}"/>
              </a:ext>
            </a:extLst>
          </p:cNvPr>
          <p:cNvSpPr/>
          <p:nvPr/>
        </p:nvSpPr>
        <p:spPr>
          <a:xfrm>
            <a:off x="6220855" y="2837975"/>
            <a:ext cx="103297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Singing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CFE179-48FD-DA90-5843-835EE1DFB3C0}"/>
              </a:ext>
            </a:extLst>
          </p:cNvPr>
          <p:cNvSpPr/>
          <p:nvPr/>
        </p:nvSpPr>
        <p:spPr>
          <a:xfrm>
            <a:off x="4178297" y="1594381"/>
            <a:ext cx="183069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Lord’s Supper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C4313-47B9-F527-CE64-7650A8A5FA23}"/>
              </a:ext>
            </a:extLst>
          </p:cNvPr>
          <p:cNvSpPr/>
          <p:nvPr/>
        </p:nvSpPr>
        <p:spPr>
          <a:xfrm>
            <a:off x="4178297" y="2730238"/>
            <a:ext cx="138563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Collection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CFBB22-426A-7F51-E32C-1EABBEABD124}"/>
              </a:ext>
            </a:extLst>
          </p:cNvPr>
          <p:cNvSpPr/>
          <p:nvPr/>
        </p:nvSpPr>
        <p:spPr>
          <a:xfrm>
            <a:off x="6371448" y="730040"/>
            <a:ext cx="105201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Prayers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6CB52A-334D-D60C-5C85-3C90CD2489C4}"/>
              </a:ext>
            </a:extLst>
          </p:cNvPr>
          <p:cNvSpPr/>
          <p:nvPr/>
        </p:nvSpPr>
        <p:spPr>
          <a:xfrm>
            <a:off x="516371" y="2428764"/>
            <a:ext cx="137037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Preaching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9B1CA3-518D-D653-628F-614D2AC83912}"/>
              </a:ext>
            </a:extLst>
          </p:cNvPr>
          <p:cNvSpPr/>
          <p:nvPr/>
        </p:nvSpPr>
        <p:spPr>
          <a:xfrm>
            <a:off x="648855" y="492954"/>
            <a:ext cx="417139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No support of human institution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8ED1B1-7AC8-6CE0-CFE0-2C88D2FD1EA2}"/>
              </a:ext>
            </a:extLst>
          </p:cNvPr>
          <p:cNvSpPr/>
          <p:nvPr/>
        </p:nvSpPr>
        <p:spPr>
          <a:xfrm rot="1827152">
            <a:off x="2185816" y="2838319"/>
            <a:ext cx="1693413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Bible classes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9C12AD-5268-C7DA-BE6C-DAFB7936D934}"/>
              </a:ext>
            </a:extLst>
          </p:cNvPr>
          <p:cNvSpPr/>
          <p:nvPr/>
        </p:nvSpPr>
        <p:spPr>
          <a:xfrm rot="20726992">
            <a:off x="6764822" y="1452777"/>
            <a:ext cx="172194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2400" dirty="0">
                <a:ln w="0"/>
                <a:solidFill>
                  <a:srgbClr val="0C71C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Organization</a:t>
            </a:r>
          </a:p>
        </p:txBody>
      </p:sp>
    </p:spTree>
    <p:extLst>
      <p:ext uri="{BB962C8B-B14F-4D97-AF65-F5344CB8AC3E}">
        <p14:creationId xmlns:p14="http://schemas.microsoft.com/office/powerpoint/2010/main" val="395941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walking&#10;&#10;Description automatically generated">
            <a:extLst>
              <a:ext uri="{FF2B5EF4-FFF2-40B4-BE49-F238E27FC236}">
                <a16:creationId xmlns:a16="http://schemas.microsoft.com/office/drawing/2014/main" id="{EB698D1D-8751-FE9F-DCCA-BF1876C21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81" r="18104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7A6B1A7-8C82-10A7-6AFE-00143650C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2" b="28988"/>
          <a:stretch/>
        </p:blipFill>
        <p:spPr>
          <a:xfrm>
            <a:off x="0" y="106680"/>
            <a:ext cx="802843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walking&#10;&#10;Description automatically generated">
            <a:extLst>
              <a:ext uri="{FF2B5EF4-FFF2-40B4-BE49-F238E27FC236}">
                <a16:creationId xmlns:a16="http://schemas.microsoft.com/office/drawing/2014/main" id="{BF69B674-1C53-F8F5-3FA4-3076E6B0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16" b="1144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4ACF90A-834C-14DE-1799-CE231F66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2" b="28988"/>
          <a:stretch/>
        </p:blipFill>
        <p:spPr>
          <a:xfrm>
            <a:off x="3503606" y="0"/>
            <a:ext cx="5656395" cy="590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F2F6CA-667F-82C7-CF43-415C73C4B920}"/>
              </a:ext>
            </a:extLst>
          </p:cNvPr>
          <p:cNvSpPr txBox="1"/>
          <p:nvPr/>
        </p:nvSpPr>
        <p:spPr>
          <a:xfrm>
            <a:off x="16021" y="3474720"/>
            <a:ext cx="914398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Christians have failed to restore Moral Distinctiveness.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Churches are now replacing a heavenly focus with a focus upon the world.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Christians have failed to restore time needed to devote to the Great Commission.</a:t>
            </a:r>
          </a:p>
          <a:p>
            <a:pPr marL="457200" indent="-4572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Churches are now no longer God-Centered, but have become me-centered.</a:t>
            </a:r>
          </a:p>
        </p:txBody>
      </p:sp>
    </p:spTree>
    <p:extLst>
      <p:ext uri="{BB962C8B-B14F-4D97-AF65-F5344CB8AC3E}">
        <p14:creationId xmlns:p14="http://schemas.microsoft.com/office/powerpoint/2010/main" val="3519782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162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Southside AV Room</cp:lastModifiedBy>
  <cp:revision>2</cp:revision>
  <dcterms:created xsi:type="dcterms:W3CDTF">2024-01-30T18:21:28Z</dcterms:created>
  <dcterms:modified xsi:type="dcterms:W3CDTF">2024-02-16T21:47:59Z</dcterms:modified>
</cp:coreProperties>
</file>